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62" r:id="rId5"/>
    <p:sldId id="272" r:id="rId6"/>
    <p:sldId id="282" r:id="rId7"/>
    <p:sldId id="281" r:id="rId8"/>
    <p:sldId id="293" r:id="rId9"/>
    <p:sldId id="294" r:id="rId10"/>
    <p:sldId id="292" r:id="rId11"/>
    <p:sldId id="287" r:id="rId12"/>
    <p:sldId id="288" r:id="rId13"/>
    <p:sldId id="289" r:id="rId14"/>
    <p:sldId id="290" r:id="rId15"/>
    <p:sldId id="296" r:id="rId16"/>
    <p:sldId id="291" r:id="rId17"/>
    <p:sldId id="295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9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08CF0-F633-4A95-9940-895A2418A75B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962A5-3249-45EA-922C-9623A498D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0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1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1050-7ABD-9417-072E-66354E6F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7F3C23-02F6-A5CD-8832-FF94D3B9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15E30-6157-EA7B-41C5-494E8042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5D755-B758-EC2F-B476-73B8AE77A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5A6D-BA12-9923-D2AC-660628DA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72563C-D05A-78EA-54AD-A8A90449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7C1FA2-AC0A-9674-9EE9-462EF3642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CC9DE-FDCA-0E7D-0C99-85ADC0432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TextBox 52"/>
          <p:cNvSpPr txBox="1"/>
          <p:nvPr/>
        </p:nvSpPr>
        <p:spPr>
          <a:xfrm>
            <a:off x="1175200" y="1248222"/>
            <a:ext cx="8282625" cy="211354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875" b="1" dirty="0" err="1">
                <a:latin typeface="Microsoft Yahei"/>
                <a:ea typeface="Microsoft Yahei"/>
                <a:cs typeface="Microsoft Yahei"/>
              </a:rPr>
              <a:t>基于PCA特征提取的人脸特征数据识别算法Matlab仿真</a:t>
            </a:r>
            <a:endParaRPr lang="en-US" sz="4875" b="1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75200" y="4193537"/>
            <a:ext cx="7586172" cy="59806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400" dirty="0" err="1"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2400" dirty="0">
                <a:latin typeface="Microsoft Yahei"/>
                <a:ea typeface="Microsoft Yahei"/>
                <a:cs typeface="Microsoft Yahei"/>
              </a:rPr>
              <a:t>：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</a:rPr>
              <a:t>郑臻 欧阳亿 高俊威 周家辉</a:t>
            </a:r>
            <a:endParaRPr lang="en-US" sz="24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3D4B-FF1C-BF6B-1F17-393C08B4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D23BD8-206C-6376-B2E3-163FEAB1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6CA88E-B33E-26B3-995E-CB760F0B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93EA77-0772-461A-9F33-1E726290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E76E9D-BF37-D8D8-6422-A6D0EC6FB1B5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76BA5E-8AE5-2346-539A-57E475CB7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39" y="1092069"/>
            <a:ext cx="7521704" cy="2435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0119E7-9B3E-A5A4-F42D-D424BC95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319" y="3640428"/>
            <a:ext cx="7488944" cy="30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1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5FEA60A-F207-4572-FB04-943F75506343}"/>
              </a:ext>
            </a:extLst>
          </p:cNvPr>
          <p:cNvCxnSpPr>
            <a:cxnSpLocks/>
          </p:cNvCxnSpPr>
          <p:nvPr/>
        </p:nvCxnSpPr>
        <p:spPr>
          <a:xfrm>
            <a:off x="7760793" y="2497616"/>
            <a:ext cx="2209800" cy="2667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D97463-ED64-E2BB-6C58-48C9619CA18C}"/>
              </a:ext>
            </a:extLst>
          </p:cNvPr>
          <p:cNvCxnSpPr>
            <a:cxnSpLocks/>
          </p:cNvCxnSpPr>
          <p:nvPr/>
        </p:nvCxnSpPr>
        <p:spPr>
          <a:xfrm flipH="1">
            <a:off x="8878990" y="1761155"/>
            <a:ext cx="1981200" cy="2095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CEF319-6247-091B-C777-BCDF802CFC55}"/>
              </a:ext>
            </a:extLst>
          </p:cNvPr>
          <p:cNvCxnSpPr>
            <a:cxnSpLocks/>
          </p:cNvCxnSpPr>
          <p:nvPr/>
        </p:nvCxnSpPr>
        <p:spPr>
          <a:xfrm flipV="1">
            <a:off x="9227643" y="5057460"/>
            <a:ext cx="1485900" cy="2143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C1FC846-FA58-A83B-EE5B-6EC4007335A0}"/>
              </a:ext>
            </a:extLst>
          </p:cNvPr>
          <p:cNvCxnSpPr>
            <a:cxnSpLocks/>
          </p:cNvCxnSpPr>
          <p:nvPr/>
        </p:nvCxnSpPr>
        <p:spPr>
          <a:xfrm flipV="1">
            <a:off x="9970593" y="4531204"/>
            <a:ext cx="0" cy="12430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6DA317A-318A-F0A7-947E-4CF66404EEB4}"/>
              </a:ext>
            </a:extLst>
          </p:cNvPr>
          <p:cNvCxnSpPr>
            <a:cxnSpLocks/>
          </p:cNvCxnSpPr>
          <p:nvPr/>
        </p:nvCxnSpPr>
        <p:spPr>
          <a:xfrm flipV="1">
            <a:off x="7017842" y="2390460"/>
            <a:ext cx="1485900" cy="2143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02399D8-6799-B3CC-090F-F81DD34E687F}"/>
              </a:ext>
            </a:extLst>
          </p:cNvPr>
          <p:cNvCxnSpPr>
            <a:cxnSpLocks/>
          </p:cNvCxnSpPr>
          <p:nvPr/>
        </p:nvCxnSpPr>
        <p:spPr>
          <a:xfrm flipV="1">
            <a:off x="7760792" y="1864204"/>
            <a:ext cx="0" cy="12430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27FFF91-C4F4-59F7-E0CF-D02BD7CA3B0F}"/>
              </a:ext>
            </a:extLst>
          </p:cNvPr>
          <p:cNvCxnSpPr>
            <a:cxnSpLocks/>
          </p:cNvCxnSpPr>
          <p:nvPr/>
        </p:nvCxnSpPr>
        <p:spPr>
          <a:xfrm flipV="1">
            <a:off x="7046992" y="3440014"/>
            <a:ext cx="4560492" cy="67750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164E2C7-27F2-1471-9A0E-6B16148ED64B}"/>
              </a:ext>
            </a:extLst>
          </p:cNvPr>
          <p:cNvCxnSpPr>
            <a:cxnSpLocks/>
          </p:cNvCxnSpPr>
          <p:nvPr/>
        </p:nvCxnSpPr>
        <p:spPr>
          <a:xfrm flipV="1">
            <a:off x="7379793" y="2916716"/>
            <a:ext cx="4038600" cy="146619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D04D242-5A7F-801A-EDDE-302CE57B0C77}"/>
              </a:ext>
            </a:extLst>
          </p:cNvPr>
          <p:cNvCxnSpPr>
            <a:cxnSpLocks/>
          </p:cNvCxnSpPr>
          <p:nvPr/>
        </p:nvCxnSpPr>
        <p:spPr>
          <a:xfrm flipV="1">
            <a:off x="8878990" y="1354616"/>
            <a:ext cx="0" cy="37028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弧形 36">
            <a:extLst>
              <a:ext uri="{FF2B5EF4-FFF2-40B4-BE49-F238E27FC236}">
                <a16:creationId xmlns:a16="http://schemas.microsoft.com/office/drawing/2014/main" id="{6FF98785-9A31-BF1A-FEA3-309AC6A3BDEB}"/>
              </a:ext>
            </a:extLst>
          </p:cNvPr>
          <p:cNvSpPr/>
          <p:nvPr/>
        </p:nvSpPr>
        <p:spPr>
          <a:xfrm>
            <a:off x="7229594" y="2262333"/>
            <a:ext cx="914400" cy="490359"/>
          </a:xfrm>
          <a:prstGeom prst="arc">
            <a:avLst>
              <a:gd name="adj1" fmla="val 14638781"/>
              <a:gd name="adj2" fmla="val 8073706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647CD6A-3EB6-3153-274E-9B1577CCEC04}"/>
              </a:ext>
            </a:extLst>
          </p:cNvPr>
          <p:cNvCxnSpPr>
            <a:cxnSpLocks/>
          </p:cNvCxnSpPr>
          <p:nvPr/>
        </p:nvCxnSpPr>
        <p:spPr>
          <a:xfrm flipV="1">
            <a:off x="10396342" y="2149649"/>
            <a:ext cx="663395" cy="12218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42E23E2-0E06-F859-9300-90EEFE4C077B}"/>
              </a:ext>
            </a:extLst>
          </p:cNvPr>
          <p:cNvCxnSpPr>
            <a:cxnSpLocks/>
          </p:cNvCxnSpPr>
          <p:nvPr/>
        </p:nvCxnSpPr>
        <p:spPr>
          <a:xfrm flipH="1" flipV="1">
            <a:off x="10345899" y="1665515"/>
            <a:ext cx="8645" cy="60631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5932668-3145-14E2-AA3B-BFC4581D4160}"/>
              </a:ext>
            </a:extLst>
          </p:cNvPr>
          <p:cNvCxnSpPr>
            <a:cxnSpLocks/>
          </p:cNvCxnSpPr>
          <p:nvPr/>
        </p:nvCxnSpPr>
        <p:spPr>
          <a:xfrm>
            <a:off x="10369375" y="2276704"/>
            <a:ext cx="1506218" cy="1759360"/>
          </a:xfrm>
          <a:prstGeom prst="line">
            <a:avLst/>
          </a:prstGeom>
          <a:ln w="158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A442EAC-50D6-6222-C89F-B4F48B15D37B}"/>
              </a:ext>
            </a:extLst>
          </p:cNvPr>
          <p:cNvCxnSpPr>
            <a:cxnSpLocks/>
          </p:cNvCxnSpPr>
          <p:nvPr/>
        </p:nvCxnSpPr>
        <p:spPr>
          <a:xfrm flipH="1">
            <a:off x="9610114" y="3176487"/>
            <a:ext cx="1512370" cy="151980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098B96D-5772-927F-7705-851CF5605A5F}"/>
              </a:ext>
            </a:extLst>
          </p:cNvPr>
          <p:cNvCxnSpPr>
            <a:cxnSpLocks/>
          </p:cNvCxnSpPr>
          <p:nvPr/>
        </p:nvCxnSpPr>
        <p:spPr>
          <a:xfrm>
            <a:off x="8426839" y="3938272"/>
            <a:ext cx="1086554" cy="129452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弧形 56">
            <a:extLst>
              <a:ext uri="{FF2B5EF4-FFF2-40B4-BE49-F238E27FC236}">
                <a16:creationId xmlns:a16="http://schemas.microsoft.com/office/drawing/2014/main" id="{E9550F22-52B3-2226-D3ED-21109AABE226}"/>
              </a:ext>
            </a:extLst>
          </p:cNvPr>
          <p:cNvSpPr/>
          <p:nvPr/>
        </p:nvSpPr>
        <p:spPr>
          <a:xfrm>
            <a:off x="8369483" y="2609855"/>
            <a:ext cx="1240630" cy="1015035"/>
          </a:xfrm>
          <a:prstGeom prst="arc">
            <a:avLst>
              <a:gd name="adj1" fmla="val 15544398"/>
              <a:gd name="adj2" fmla="val 2136521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F2AB3B8-E007-CACA-67E1-3FDAC2548A9E}"/>
              </a:ext>
            </a:extLst>
          </p:cNvPr>
          <p:cNvCxnSpPr>
            <a:cxnSpLocks/>
          </p:cNvCxnSpPr>
          <p:nvPr/>
        </p:nvCxnSpPr>
        <p:spPr>
          <a:xfrm>
            <a:off x="10369375" y="2271830"/>
            <a:ext cx="0" cy="576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弧形 60">
            <a:extLst>
              <a:ext uri="{FF2B5EF4-FFF2-40B4-BE49-F238E27FC236}">
                <a16:creationId xmlns:a16="http://schemas.microsoft.com/office/drawing/2014/main" id="{F81119F1-90F8-EB11-FD34-12FA8E005ED3}"/>
              </a:ext>
            </a:extLst>
          </p:cNvPr>
          <p:cNvSpPr/>
          <p:nvPr/>
        </p:nvSpPr>
        <p:spPr>
          <a:xfrm rot="1416118">
            <a:off x="10641054" y="2987308"/>
            <a:ext cx="828675" cy="871472"/>
          </a:xfrm>
          <a:prstGeom prst="arc">
            <a:avLst>
              <a:gd name="adj1" fmla="val 16153212"/>
              <a:gd name="adj2" fmla="val 20550427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69F0609-E8C3-D06B-D368-78C030D8DF12}"/>
              </a:ext>
            </a:extLst>
          </p:cNvPr>
          <p:cNvSpPr txBox="1"/>
          <p:nvPr/>
        </p:nvSpPr>
        <p:spPr>
          <a:xfrm>
            <a:off x="11150277" y="29936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Symbol" panose="05050102010706020507" pitchFamily="18" charset="2"/>
              </a:rPr>
              <a:t>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BD2F147-0B47-DEDE-D29E-BF9887C2D5C9}"/>
              </a:ext>
            </a:extLst>
          </p:cNvPr>
          <p:cNvSpPr txBox="1"/>
          <p:nvPr/>
        </p:nvSpPr>
        <p:spPr>
          <a:xfrm>
            <a:off x="9091299" y="26775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ym typeface="Symbol" panose="05050102010706020507" pitchFamily="18" charset="2"/>
              </a:rPr>
              <a:t>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5C221FD-5B22-6B21-6B35-48A97935FF59}"/>
                  </a:ext>
                </a:extLst>
              </p:cNvPr>
              <p:cNvSpPr txBox="1"/>
              <p:nvPr/>
            </p:nvSpPr>
            <p:spPr>
              <a:xfrm>
                <a:off x="8970116" y="117306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5C221FD-5B22-6B21-6B35-48A97935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116" y="1173069"/>
                <a:ext cx="371384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B4F3A7A-47BF-ACE1-4815-9C23F3534F4B}"/>
                  </a:ext>
                </a:extLst>
              </p:cNvPr>
              <p:cNvSpPr txBox="1"/>
              <p:nvPr/>
            </p:nvSpPr>
            <p:spPr>
              <a:xfrm>
                <a:off x="11550271" y="33474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B4F3A7A-47BF-ACE1-4815-9C23F353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71" y="3347484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63CCA18-906C-10B1-89A1-419802A564D3}"/>
                  </a:ext>
                </a:extLst>
              </p:cNvPr>
              <p:cNvSpPr txBox="1"/>
              <p:nvPr/>
            </p:nvSpPr>
            <p:spPr>
              <a:xfrm>
                <a:off x="10703058" y="4826817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63CCA18-906C-10B1-89A1-419802A5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058" y="4826817"/>
                <a:ext cx="463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3087B2-DC82-6706-8E46-B543F9D43FC3}"/>
                  </a:ext>
                </a:extLst>
              </p:cNvPr>
              <p:cNvSpPr txBox="1"/>
              <p:nvPr/>
            </p:nvSpPr>
            <p:spPr>
              <a:xfrm>
                <a:off x="8458399" y="2131146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3087B2-DC82-6706-8E46-B543F9D4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99" y="2131146"/>
                <a:ext cx="4633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96EC502-1E27-DD64-4F4D-97DC37475954}"/>
                  </a:ext>
                </a:extLst>
              </p:cNvPr>
              <p:cNvSpPr txBox="1"/>
              <p:nvPr/>
            </p:nvSpPr>
            <p:spPr>
              <a:xfrm>
                <a:off x="8941644" y="3764519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96EC502-1E27-DD64-4F4D-97DC37475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764519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1B51FA6-A6EA-482C-3C6A-6AD75E77D825}"/>
                  </a:ext>
                </a:extLst>
              </p:cNvPr>
              <p:cNvSpPr txBox="1"/>
              <p:nvPr/>
            </p:nvSpPr>
            <p:spPr>
              <a:xfrm>
                <a:off x="11036419" y="1917142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1B51FA6-A6EA-482C-3C6A-6AD75E77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419" y="1917142"/>
                <a:ext cx="463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44DBB0D-B499-33E3-0223-41A86115884E}"/>
                  </a:ext>
                </a:extLst>
              </p:cNvPr>
              <p:cNvSpPr txBox="1"/>
              <p:nvPr/>
            </p:nvSpPr>
            <p:spPr>
              <a:xfrm>
                <a:off x="10134600" y="1219200"/>
                <a:ext cx="463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F44DBB0D-B499-33E3-0223-41A861158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1219200"/>
                <a:ext cx="4633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3ECA22C-C44A-2FEF-A2E1-24B3C05D68DA}"/>
                  </a:ext>
                </a:extLst>
              </p:cNvPr>
              <p:cNvSpPr txBox="1"/>
              <p:nvPr/>
            </p:nvSpPr>
            <p:spPr>
              <a:xfrm>
                <a:off x="10354544" y="3868820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3ECA22C-C44A-2FEF-A2E1-24B3C05D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44" y="3868820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9347DA5-7036-FF54-52AA-DB43543FDC65}"/>
                  </a:ext>
                </a:extLst>
              </p:cNvPr>
              <p:cNvSpPr txBox="1"/>
              <p:nvPr/>
            </p:nvSpPr>
            <p:spPr>
              <a:xfrm>
                <a:off x="8340607" y="4254060"/>
                <a:ext cx="596042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9347DA5-7036-FF54-52AA-DB43543FD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07" y="4254060"/>
                <a:ext cx="596042" cy="5230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AD15ABA0-256C-0C82-599A-FF164B7FF480}"/>
                  </a:ext>
                </a:extLst>
              </p:cNvPr>
              <p:cNvSpPr txBox="1"/>
              <p:nvPr/>
            </p:nvSpPr>
            <p:spPr>
              <a:xfrm>
                <a:off x="9217574" y="5202070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AD15ABA0-256C-0C82-599A-FF164B7FF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74" y="5202070"/>
                <a:ext cx="4633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CB78F78-FFC8-A34C-3450-B434841A72F4}"/>
                  </a:ext>
                </a:extLst>
              </p:cNvPr>
              <p:cNvSpPr txBox="1"/>
              <p:nvPr/>
            </p:nvSpPr>
            <p:spPr>
              <a:xfrm>
                <a:off x="6956238" y="2637767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CB78F78-FFC8-A34C-3450-B434841A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38" y="2637767"/>
                <a:ext cx="4633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6017E21-5FEC-50DC-7992-EEADB841554A}"/>
                  </a:ext>
                </a:extLst>
              </p:cNvPr>
              <p:cNvSpPr txBox="1"/>
              <p:nvPr/>
            </p:nvSpPr>
            <p:spPr>
              <a:xfrm>
                <a:off x="7525107" y="1448607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6017E21-5FEC-50DC-7992-EEADB841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07" y="1448607"/>
                <a:ext cx="46339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378DA55-5316-42C9-9652-9BC36EC28A19}"/>
                  </a:ext>
                </a:extLst>
              </p:cNvPr>
              <p:cNvSpPr txBox="1"/>
              <p:nvPr/>
            </p:nvSpPr>
            <p:spPr>
              <a:xfrm>
                <a:off x="9986043" y="4350239"/>
                <a:ext cx="463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378DA55-5316-42C9-9652-9BC36EC2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043" y="4350239"/>
                <a:ext cx="4633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757C5133-5F60-2735-CB32-68378C9D04B5}"/>
              </a:ext>
            </a:extLst>
          </p:cNvPr>
          <p:cNvSpPr/>
          <p:nvPr/>
        </p:nvSpPr>
        <p:spPr>
          <a:xfrm>
            <a:off x="7282674" y="1998508"/>
            <a:ext cx="941407" cy="9652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7A89EDD-BB21-C1A0-C683-4C65D1C80E89}"/>
              </a:ext>
            </a:extLst>
          </p:cNvPr>
          <p:cNvSpPr/>
          <p:nvPr/>
        </p:nvSpPr>
        <p:spPr>
          <a:xfrm>
            <a:off x="9496260" y="4655485"/>
            <a:ext cx="941407" cy="96527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4CECE785-4130-35BB-2B62-59E97808CC8A}"/>
              </a:ext>
            </a:extLst>
          </p:cNvPr>
          <p:cNvSpPr/>
          <p:nvPr/>
        </p:nvSpPr>
        <p:spPr>
          <a:xfrm>
            <a:off x="9421754" y="4892942"/>
            <a:ext cx="914400" cy="490359"/>
          </a:xfrm>
          <a:prstGeom prst="arc">
            <a:avLst>
              <a:gd name="adj1" fmla="val 14638781"/>
              <a:gd name="adj2" fmla="val 8073706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5D032E0-A720-06F3-89BE-C645853A4723}"/>
              </a:ext>
            </a:extLst>
          </p:cNvPr>
          <p:cNvCxnSpPr>
            <a:cxnSpLocks/>
          </p:cNvCxnSpPr>
          <p:nvPr/>
        </p:nvCxnSpPr>
        <p:spPr>
          <a:xfrm flipH="1">
            <a:off x="9155808" y="5623646"/>
            <a:ext cx="811155" cy="1123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A7EF8E0-C680-13E7-75AF-ABBC62A1C04A}"/>
              </a:ext>
            </a:extLst>
          </p:cNvPr>
          <p:cNvCxnSpPr>
            <a:cxnSpLocks/>
          </p:cNvCxnSpPr>
          <p:nvPr/>
        </p:nvCxnSpPr>
        <p:spPr>
          <a:xfrm flipV="1">
            <a:off x="7774663" y="2840093"/>
            <a:ext cx="761076" cy="12623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F2F32E-BAFC-BF9C-3C3A-4CF3561C0CA8}"/>
                  </a:ext>
                </a:extLst>
              </p:cNvPr>
              <p:cNvSpPr txBox="1"/>
              <p:nvPr/>
            </p:nvSpPr>
            <p:spPr>
              <a:xfrm>
                <a:off x="8650646" y="5523958"/>
                <a:ext cx="456688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F2F32E-BAFC-BF9C-3C3A-4CF3561C0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46" y="5523958"/>
                <a:ext cx="456688" cy="391582"/>
              </a:xfrm>
              <a:prstGeom prst="rect">
                <a:avLst/>
              </a:prstGeom>
              <a:blipFill>
                <a:blip r:embed="rId15"/>
                <a:stretch>
                  <a:fillRect r="-2667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2039282-224A-19E7-0B6D-939E3EF74BEC}"/>
                  </a:ext>
                </a:extLst>
              </p:cNvPr>
              <p:cNvSpPr txBox="1"/>
              <p:nvPr/>
            </p:nvSpPr>
            <p:spPr>
              <a:xfrm>
                <a:off x="8452797" y="2581934"/>
                <a:ext cx="456688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2039282-224A-19E7-0B6D-939E3EF7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797" y="2581934"/>
                <a:ext cx="456688" cy="391582"/>
              </a:xfrm>
              <a:prstGeom prst="rect">
                <a:avLst/>
              </a:prstGeom>
              <a:blipFill>
                <a:blip r:embed="rId1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D611123-476B-60BB-C62A-F210906D2E94}"/>
                  </a:ext>
                </a:extLst>
              </p:cNvPr>
              <p:cNvSpPr txBox="1"/>
              <p:nvPr/>
            </p:nvSpPr>
            <p:spPr>
              <a:xfrm>
                <a:off x="10050553" y="2836706"/>
                <a:ext cx="456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D611123-476B-60BB-C62A-F210906D2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553" y="2836706"/>
                <a:ext cx="456688" cy="369332"/>
              </a:xfrm>
              <a:prstGeom prst="rect">
                <a:avLst/>
              </a:prstGeom>
              <a:blipFill>
                <a:blip r:embed="rId17"/>
                <a:stretch>
                  <a:fillRect r="-3733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D1061A-B847-9F12-B65F-CDEDE2E01BD3}"/>
                  </a:ext>
                </a:extLst>
              </p:cNvPr>
              <p:cNvSpPr txBox="1"/>
              <p:nvPr/>
            </p:nvSpPr>
            <p:spPr>
              <a:xfrm>
                <a:off x="591318" y="1162937"/>
                <a:ext cx="5791907" cy="5066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</m:sub>
                      </m:sSub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D1061A-B847-9F12-B65F-CDEDE2E0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18" y="1162937"/>
                <a:ext cx="5791907" cy="50663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37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汇总连接 1">
            <a:extLst>
              <a:ext uri="{FF2B5EF4-FFF2-40B4-BE49-F238E27FC236}">
                <a16:creationId xmlns:a16="http://schemas.microsoft.com/office/drawing/2014/main" id="{383FACFD-81D2-5157-7726-368412145726}"/>
              </a:ext>
            </a:extLst>
          </p:cNvPr>
          <p:cNvSpPr/>
          <p:nvPr/>
        </p:nvSpPr>
        <p:spPr>
          <a:xfrm>
            <a:off x="1981200" y="2990088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2555BCEF-1225-8F22-3A46-BD355397EC2B}"/>
              </a:ext>
            </a:extLst>
          </p:cNvPr>
          <p:cNvSpPr/>
          <p:nvPr/>
        </p:nvSpPr>
        <p:spPr>
          <a:xfrm>
            <a:off x="3276600" y="2932176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A85B07B-9D5A-13BE-7A90-37EFCF175E90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2362200" y="3180588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汇总连接 10">
            <a:extLst>
              <a:ext uri="{FF2B5EF4-FFF2-40B4-BE49-F238E27FC236}">
                <a16:creationId xmlns:a16="http://schemas.microsoft.com/office/drawing/2014/main" id="{89A46D18-F710-988B-B89C-6A426FF9D68B}"/>
              </a:ext>
            </a:extLst>
          </p:cNvPr>
          <p:cNvSpPr/>
          <p:nvPr/>
        </p:nvSpPr>
        <p:spPr>
          <a:xfrm>
            <a:off x="5067300" y="2990088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5FD3A1EC-72B4-1C7B-BB4A-8B3376ABD713}"/>
              </a:ext>
            </a:extLst>
          </p:cNvPr>
          <p:cNvSpPr/>
          <p:nvPr/>
        </p:nvSpPr>
        <p:spPr>
          <a:xfrm>
            <a:off x="6172200" y="2932176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5FFD3100-E657-8103-2793-51EF32E8B350}"/>
              </a:ext>
            </a:extLst>
          </p:cNvPr>
          <p:cNvSpPr/>
          <p:nvPr/>
        </p:nvSpPr>
        <p:spPr>
          <a:xfrm>
            <a:off x="7899195" y="2932176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2F4D68-4270-DABA-53CB-E909CB34D7C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343400" y="3174953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FBEEF7D-D8AA-6D35-72E5-FE001E53788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48300" y="3174953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92AADF5-EE65-97E5-3679-FD22EE9D4A7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239000" y="3180588"/>
            <a:ext cx="66019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6D35014-2897-2C51-292D-D7CE3F82DEA9}"/>
              </a:ext>
            </a:extLst>
          </p:cNvPr>
          <p:cNvCxnSpPr>
            <a:cxnSpLocks/>
          </p:cNvCxnSpPr>
          <p:nvPr/>
        </p:nvCxnSpPr>
        <p:spPr>
          <a:xfrm>
            <a:off x="10591800" y="3174953"/>
            <a:ext cx="152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302102-98D0-E920-5530-1DD5EC6B44C7}"/>
              </a:ext>
            </a:extLst>
          </p:cNvPr>
          <p:cNvCxnSpPr>
            <a:cxnSpLocks/>
          </p:cNvCxnSpPr>
          <p:nvPr/>
        </p:nvCxnSpPr>
        <p:spPr>
          <a:xfrm>
            <a:off x="1066800" y="3174953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201FDD3-D6BC-8BDA-9441-315C4D1CAEEC}"/>
              </a:ext>
            </a:extLst>
          </p:cNvPr>
          <p:cNvCxnSpPr>
            <a:cxnSpLocks/>
          </p:cNvCxnSpPr>
          <p:nvPr/>
        </p:nvCxnSpPr>
        <p:spPr>
          <a:xfrm>
            <a:off x="9525000" y="3174953"/>
            <a:ext cx="0" cy="939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C2804C8-C98D-AA49-C888-04E168BD53FF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8839200" y="4114800"/>
            <a:ext cx="685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1871046B-6174-5542-0C4C-0B9219C6FDC0}"/>
              </a:ext>
            </a:extLst>
          </p:cNvPr>
          <p:cNvSpPr/>
          <p:nvPr/>
        </p:nvSpPr>
        <p:spPr>
          <a:xfrm>
            <a:off x="7772400" y="38663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A7A670B-6FB1-69B8-90E6-140222AE8746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5257800" y="4114800"/>
            <a:ext cx="2514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B094C92-175D-D76C-ACFB-641542C33B54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5257800" y="3371088"/>
            <a:ext cx="0" cy="7437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14F610C-E2C7-0333-FB84-0BA3BD537512}"/>
              </a:ext>
            </a:extLst>
          </p:cNvPr>
          <p:cNvCxnSpPr>
            <a:cxnSpLocks/>
          </p:cNvCxnSpPr>
          <p:nvPr/>
        </p:nvCxnSpPr>
        <p:spPr>
          <a:xfrm>
            <a:off x="9912394" y="3174953"/>
            <a:ext cx="0" cy="1701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F778EA6-25EA-A23B-D460-5150CC3DD974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6755218" y="4858512"/>
            <a:ext cx="3155642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流程图: 过程 73">
            <a:extLst>
              <a:ext uri="{FF2B5EF4-FFF2-40B4-BE49-F238E27FC236}">
                <a16:creationId xmlns:a16="http://schemas.microsoft.com/office/drawing/2014/main" id="{C9FD7569-80AF-E2F9-41FB-C2A25E5025E8}"/>
              </a:ext>
            </a:extLst>
          </p:cNvPr>
          <p:cNvSpPr/>
          <p:nvPr/>
        </p:nvSpPr>
        <p:spPr>
          <a:xfrm>
            <a:off x="5688418" y="4610101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55F22C6-2155-9381-1A1F-F2572097698D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171700" y="4858512"/>
            <a:ext cx="3516718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37D6152-A739-4FDD-D5C1-51059E3A934A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2171700" y="3371088"/>
            <a:ext cx="0" cy="14874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A5D87CE-F4CB-6718-73A7-8D87BF148337}"/>
              </a:ext>
            </a:extLst>
          </p:cNvPr>
          <p:cNvSpPr txBox="1"/>
          <p:nvPr/>
        </p:nvSpPr>
        <p:spPr>
          <a:xfrm>
            <a:off x="5682499" y="468299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测量腿长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51E8915-DD74-2F62-96D6-94211170DBE0}"/>
              </a:ext>
            </a:extLst>
          </p:cNvPr>
          <p:cNvSpPr txBox="1"/>
          <p:nvPr/>
        </p:nvSpPr>
        <p:spPr>
          <a:xfrm>
            <a:off x="3311" y="3001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目标腿长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DAB6D13-178F-B91C-C378-FA7A0A40BA34}"/>
              </a:ext>
            </a:extLst>
          </p:cNvPr>
          <p:cNvSpPr txBox="1"/>
          <p:nvPr/>
        </p:nvSpPr>
        <p:spPr>
          <a:xfrm>
            <a:off x="1616155" y="255720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腿长误差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79CEE9F-61C9-0996-1ADF-E6D572A77545}"/>
              </a:ext>
            </a:extLst>
          </p:cNvPr>
          <p:cNvSpPr txBox="1"/>
          <p:nvPr/>
        </p:nvSpPr>
        <p:spPr>
          <a:xfrm>
            <a:off x="10758575" y="299008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输出一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3EA7B5F-DFCA-8640-F5D2-803185E4C133}"/>
              </a:ext>
            </a:extLst>
          </p:cNvPr>
          <p:cNvSpPr txBox="1"/>
          <p:nvPr/>
        </p:nvSpPr>
        <p:spPr>
          <a:xfrm>
            <a:off x="6258940" y="30017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速度环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20AD26E-CA06-DCBF-FBA4-D8870FE9F32E}"/>
              </a:ext>
            </a:extLst>
          </p:cNvPr>
          <p:cNvSpPr txBox="1"/>
          <p:nvPr/>
        </p:nvSpPr>
        <p:spPr>
          <a:xfrm>
            <a:off x="8017213" y="30017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电流值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21892A5-E8D6-FD84-A57B-7CF4F363F623}"/>
              </a:ext>
            </a:extLst>
          </p:cNvPr>
          <p:cNvSpPr txBox="1"/>
          <p:nvPr/>
        </p:nvSpPr>
        <p:spPr>
          <a:xfrm>
            <a:off x="3401199" y="302294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位置环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B7D8924-DE48-0837-1E99-396E671BEE71}"/>
              </a:ext>
            </a:extLst>
          </p:cNvPr>
          <p:cNvSpPr txBox="1"/>
          <p:nvPr/>
        </p:nvSpPr>
        <p:spPr>
          <a:xfrm>
            <a:off x="4714892" y="258451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速度误差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4DA60E0-D873-FF2B-794B-C82B79335679}"/>
              </a:ext>
            </a:extLst>
          </p:cNvPr>
          <p:cNvSpPr txBox="1"/>
          <p:nvPr/>
        </p:nvSpPr>
        <p:spPr>
          <a:xfrm>
            <a:off x="7772399" y="393265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电机转速</a:t>
            </a: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AC2B3AE-85E7-E7B2-8E4C-FC29CE713BE2}"/>
              </a:ext>
            </a:extLst>
          </p:cNvPr>
          <p:cNvCxnSpPr>
            <a:cxnSpLocks/>
          </p:cNvCxnSpPr>
          <p:nvPr/>
        </p:nvCxnSpPr>
        <p:spPr>
          <a:xfrm flipH="1">
            <a:off x="8971662" y="3174953"/>
            <a:ext cx="162013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2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汇总连接 1">
            <a:extLst>
              <a:ext uri="{FF2B5EF4-FFF2-40B4-BE49-F238E27FC236}">
                <a16:creationId xmlns:a16="http://schemas.microsoft.com/office/drawing/2014/main" id="{E66F1738-4ACD-DF2D-4B13-396233514D49}"/>
              </a:ext>
            </a:extLst>
          </p:cNvPr>
          <p:cNvSpPr/>
          <p:nvPr/>
        </p:nvSpPr>
        <p:spPr>
          <a:xfrm>
            <a:off x="2362200" y="2933700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6413A6CE-5F07-5946-6124-A9CCC8C95019}"/>
              </a:ext>
            </a:extLst>
          </p:cNvPr>
          <p:cNvSpPr/>
          <p:nvPr/>
        </p:nvSpPr>
        <p:spPr>
          <a:xfrm>
            <a:off x="3657600" y="28757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646A850-1E16-9FEB-42E9-023A08466BCB}"/>
              </a:ext>
            </a:extLst>
          </p:cNvPr>
          <p:cNvCxnSpPr>
            <a:cxnSpLocks/>
            <a:stCxn id="2" idx="6"/>
            <a:endCxn id="3" idx="1"/>
          </p:cNvCxnSpPr>
          <p:nvPr/>
        </p:nvCxnSpPr>
        <p:spPr>
          <a:xfrm>
            <a:off x="2743200" y="3124200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汇总连接 4">
            <a:extLst>
              <a:ext uri="{FF2B5EF4-FFF2-40B4-BE49-F238E27FC236}">
                <a16:creationId xmlns:a16="http://schemas.microsoft.com/office/drawing/2014/main" id="{FD25B5D1-7089-0305-4B56-FE1E37286537}"/>
              </a:ext>
            </a:extLst>
          </p:cNvPr>
          <p:cNvSpPr/>
          <p:nvPr/>
        </p:nvSpPr>
        <p:spPr>
          <a:xfrm>
            <a:off x="5448300" y="2933700"/>
            <a:ext cx="381000" cy="381000"/>
          </a:xfrm>
          <a:prstGeom prst="flowChartSummingJunction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49610EDA-6F03-CAEC-507F-5E72B7746B5E}"/>
              </a:ext>
            </a:extLst>
          </p:cNvPr>
          <p:cNvSpPr/>
          <p:nvPr/>
        </p:nvSpPr>
        <p:spPr>
          <a:xfrm>
            <a:off x="6553200" y="28757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2FC5D3D8-03E6-CF10-3AB8-531E4308AAA5}"/>
              </a:ext>
            </a:extLst>
          </p:cNvPr>
          <p:cNvSpPr/>
          <p:nvPr/>
        </p:nvSpPr>
        <p:spPr>
          <a:xfrm>
            <a:off x="8280195" y="2875788"/>
            <a:ext cx="10668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205DAE9-7128-61E4-D95A-F772E7B8F383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4724400" y="3118565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34C0003-5A3E-ABAF-C093-331E0612C12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829300" y="3118565"/>
            <a:ext cx="723900" cy="5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56982C-5499-EB15-CC39-1880483CBB6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620000" y="3124200"/>
            <a:ext cx="66019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04F68D-2B22-D2E0-8861-7F8C3E47E84F}"/>
              </a:ext>
            </a:extLst>
          </p:cNvPr>
          <p:cNvCxnSpPr>
            <a:cxnSpLocks/>
          </p:cNvCxnSpPr>
          <p:nvPr/>
        </p:nvCxnSpPr>
        <p:spPr>
          <a:xfrm>
            <a:off x="10972800" y="3118565"/>
            <a:ext cx="152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64D9404-0970-F672-3857-F733A74E6BB0}"/>
              </a:ext>
            </a:extLst>
          </p:cNvPr>
          <p:cNvCxnSpPr>
            <a:cxnSpLocks/>
          </p:cNvCxnSpPr>
          <p:nvPr/>
        </p:nvCxnSpPr>
        <p:spPr>
          <a:xfrm>
            <a:off x="1447800" y="3118565"/>
            <a:ext cx="9144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EDFB590-E92E-19AA-CB4E-0E9EC7BB66C6}"/>
              </a:ext>
            </a:extLst>
          </p:cNvPr>
          <p:cNvCxnSpPr>
            <a:cxnSpLocks/>
          </p:cNvCxnSpPr>
          <p:nvPr/>
        </p:nvCxnSpPr>
        <p:spPr>
          <a:xfrm>
            <a:off x="9906000" y="3118565"/>
            <a:ext cx="0" cy="939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7BF32DE-1BC4-9225-EC51-ABF29E523B5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9220200" y="4058412"/>
            <a:ext cx="685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364B3B00-4384-D5A7-B045-90E4DE3ECC79}"/>
              </a:ext>
            </a:extLst>
          </p:cNvPr>
          <p:cNvSpPr/>
          <p:nvPr/>
        </p:nvSpPr>
        <p:spPr>
          <a:xfrm>
            <a:off x="7086600" y="3810000"/>
            <a:ext cx="2133600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C7B4695-44E3-C692-044D-7EA7329214B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638800" y="4058412"/>
            <a:ext cx="1447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4706826-1601-DE51-420D-462CC0BCAD56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5638800" y="3314700"/>
            <a:ext cx="0" cy="7437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743218-34C9-4993-E5BA-11C3BF0A56C9}"/>
              </a:ext>
            </a:extLst>
          </p:cNvPr>
          <p:cNvCxnSpPr>
            <a:cxnSpLocks/>
          </p:cNvCxnSpPr>
          <p:nvPr/>
        </p:nvCxnSpPr>
        <p:spPr>
          <a:xfrm>
            <a:off x="10293394" y="3118565"/>
            <a:ext cx="0" cy="1701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62B75FB-B33E-F9BE-6895-AA90CE795707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382980" y="4802124"/>
            <a:ext cx="290888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B8803EA0-BE8C-0FFC-3E8C-C7012B4C9349}"/>
              </a:ext>
            </a:extLst>
          </p:cNvPr>
          <p:cNvSpPr/>
          <p:nvPr/>
        </p:nvSpPr>
        <p:spPr>
          <a:xfrm>
            <a:off x="6069417" y="4553713"/>
            <a:ext cx="1313563" cy="496824"/>
          </a:xfrm>
          <a:prstGeom prst="flowChartProcess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8B9EA9-0490-1330-5F61-CBD6947432F5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552700" y="4802124"/>
            <a:ext cx="3516717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76F34E-F9F9-C84F-E1B2-C8CE6BFF10D0}"/>
              </a:ext>
            </a:extLst>
          </p:cNvPr>
          <p:cNvCxnSpPr>
            <a:cxnSpLocks/>
            <a:endCxn id="2" idx="4"/>
          </p:cNvCxnSpPr>
          <p:nvPr/>
        </p:nvCxnSpPr>
        <p:spPr>
          <a:xfrm flipV="1">
            <a:off x="2552700" y="3314700"/>
            <a:ext cx="0" cy="14874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E8CB1A0-57C7-1720-34C6-21F2CB0555A6}"/>
              </a:ext>
            </a:extLst>
          </p:cNvPr>
          <p:cNvSpPr txBox="1"/>
          <p:nvPr/>
        </p:nvSpPr>
        <p:spPr>
          <a:xfrm>
            <a:off x="6069417" y="4635746"/>
            <a:ext cx="170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测量横滚角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4D1492-DB94-39BD-0A56-F1F111AB55CF}"/>
              </a:ext>
            </a:extLst>
          </p:cNvPr>
          <p:cNvSpPr txBox="1"/>
          <p:nvPr/>
        </p:nvSpPr>
        <p:spPr>
          <a:xfrm>
            <a:off x="1997155" y="250082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横滚角误差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AD4D-6B12-D82B-3C21-E36F529A0F27}"/>
              </a:ext>
            </a:extLst>
          </p:cNvPr>
          <p:cNvSpPr txBox="1"/>
          <p:nvPr/>
        </p:nvSpPr>
        <p:spPr>
          <a:xfrm>
            <a:off x="6547533" y="29453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角速度环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0361BF-A39F-B97E-9849-B083C00C9C8B}"/>
              </a:ext>
            </a:extLst>
          </p:cNvPr>
          <p:cNvSpPr txBox="1"/>
          <p:nvPr/>
        </p:nvSpPr>
        <p:spPr>
          <a:xfrm>
            <a:off x="8398213" y="29453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电流值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2CD806-DC24-71E2-22F6-2EF707BFBF7B}"/>
              </a:ext>
            </a:extLst>
          </p:cNvPr>
          <p:cNvSpPr txBox="1"/>
          <p:nvPr/>
        </p:nvSpPr>
        <p:spPr>
          <a:xfrm>
            <a:off x="3782199" y="296655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角度环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FD3BF1-0EEE-AE60-B843-030572749213}"/>
              </a:ext>
            </a:extLst>
          </p:cNvPr>
          <p:cNvSpPr txBox="1"/>
          <p:nvPr/>
        </p:nvSpPr>
        <p:spPr>
          <a:xfrm>
            <a:off x="4735819" y="254235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横滚角速度误差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E6CCFF-1CA4-43B5-ED3D-2C4CD8B18223}"/>
              </a:ext>
            </a:extLst>
          </p:cNvPr>
          <p:cNvSpPr txBox="1"/>
          <p:nvPr/>
        </p:nvSpPr>
        <p:spPr>
          <a:xfrm>
            <a:off x="7077577" y="387627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IMU</a:t>
            </a:r>
            <a:r>
              <a:rPr lang="zh-CN" altLang="en-US" b="1" dirty="0"/>
              <a:t>测得横滚角速度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B57330D-A9DD-C7B2-67E1-F5D76A60F19A}"/>
              </a:ext>
            </a:extLst>
          </p:cNvPr>
          <p:cNvCxnSpPr>
            <a:cxnSpLocks/>
          </p:cNvCxnSpPr>
          <p:nvPr/>
        </p:nvCxnSpPr>
        <p:spPr>
          <a:xfrm flipH="1">
            <a:off x="9352662" y="3118565"/>
            <a:ext cx="162013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546EC98-DAD5-09F8-ED7B-E6249AB27A5B}"/>
              </a:ext>
            </a:extLst>
          </p:cNvPr>
          <p:cNvSpPr txBox="1"/>
          <p:nvPr/>
        </p:nvSpPr>
        <p:spPr>
          <a:xfrm>
            <a:off x="11139575" y="29337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输出二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5E0E0F6-593D-6646-83B2-39697F9C2D93}"/>
              </a:ext>
            </a:extLst>
          </p:cNvPr>
          <p:cNvSpPr txBox="1"/>
          <p:nvPr/>
        </p:nvSpPr>
        <p:spPr>
          <a:xfrm>
            <a:off x="170452" y="291775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目标横滚角</a:t>
            </a:r>
          </a:p>
        </p:txBody>
      </p:sp>
    </p:spTree>
    <p:extLst>
      <p:ext uri="{BB962C8B-B14F-4D97-AF65-F5344CB8AC3E}">
        <p14:creationId xmlns:p14="http://schemas.microsoft.com/office/powerpoint/2010/main" val="183007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7A8533-FB8D-E36F-F20C-3C931E2B47DD}"/>
              </a:ext>
            </a:extLst>
          </p:cNvPr>
          <p:cNvCxnSpPr>
            <a:cxnSpLocks/>
          </p:cNvCxnSpPr>
          <p:nvPr/>
        </p:nvCxnSpPr>
        <p:spPr>
          <a:xfrm flipV="1">
            <a:off x="762000" y="228600"/>
            <a:ext cx="914400" cy="762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82E295D-7B04-488B-84E6-8B3C85DC27A9}"/>
              </a:ext>
            </a:extLst>
          </p:cNvPr>
          <p:cNvCxnSpPr>
            <a:cxnSpLocks/>
          </p:cNvCxnSpPr>
          <p:nvPr/>
        </p:nvCxnSpPr>
        <p:spPr>
          <a:xfrm>
            <a:off x="768137" y="990600"/>
            <a:ext cx="984463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EF47DF2-8434-CDD7-25E9-96B44C136E71}"/>
              </a:ext>
            </a:extLst>
          </p:cNvPr>
          <p:cNvCxnSpPr>
            <a:cxnSpLocks/>
          </p:cNvCxnSpPr>
          <p:nvPr/>
        </p:nvCxnSpPr>
        <p:spPr>
          <a:xfrm>
            <a:off x="1676400" y="228600"/>
            <a:ext cx="609600" cy="6566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960CC7C-EBE2-3B1C-201C-0CB4DAD714F3}"/>
              </a:ext>
            </a:extLst>
          </p:cNvPr>
          <p:cNvCxnSpPr>
            <a:cxnSpLocks/>
          </p:cNvCxnSpPr>
          <p:nvPr/>
        </p:nvCxnSpPr>
        <p:spPr>
          <a:xfrm flipV="1">
            <a:off x="768137" y="865305"/>
            <a:ext cx="1517863" cy="1877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74EEEBA-FA21-F457-260E-87558288525D}"/>
              </a:ext>
            </a:extLst>
          </p:cNvPr>
          <p:cNvCxnSpPr>
            <a:cxnSpLocks/>
          </p:cNvCxnSpPr>
          <p:nvPr/>
        </p:nvCxnSpPr>
        <p:spPr>
          <a:xfrm>
            <a:off x="762000" y="985837"/>
            <a:ext cx="0" cy="1757363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81B12C8-C67D-49E7-C590-6B35FE6027D7}"/>
              </a:ext>
            </a:extLst>
          </p:cNvPr>
          <p:cNvSpPr txBox="1"/>
          <p:nvPr/>
        </p:nvSpPr>
        <p:spPr>
          <a:xfrm>
            <a:off x="494331" y="161961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c</a:t>
            </a:r>
            <a:endParaRPr lang="zh-CN" altLang="en-US" i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AB5B15-DA7D-C76B-8D9F-3FCAA1B1EB02}"/>
              </a:ext>
            </a:extLst>
          </p:cNvPr>
          <p:cNvSpPr txBox="1"/>
          <p:nvPr/>
        </p:nvSpPr>
        <p:spPr>
          <a:xfrm>
            <a:off x="1282741" y="195005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a</a:t>
            </a:r>
            <a:endParaRPr lang="zh-CN" altLang="en-US" i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91FB6F-C6B1-47B8-57D4-74A8A259A35B}"/>
              </a:ext>
            </a:extLst>
          </p:cNvPr>
          <p:cNvSpPr txBox="1"/>
          <p:nvPr/>
        </p:nvSpPr>
        <p:spPr>
          <a:xfrm>
            <a:off x="1260368" y="10081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</a:t>
            </a:r>
            <a:endParaRPr lang="zh-CN" altLang="en-US" i="1" dirty="0"/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B0A2CC42-7F2E-35AC-1903-D2C3A906A454}"/>
              </a:ext>
            </a:extLst>
          </p:cNvPr>
          <p:cNvSpPr/>
          <p:nvPr/>
        </p:nvSpPr>
        <p:spPr>
          <a:xfrm rot="7594048">
            <a:off x="687612" y="940961"/>
            <a:ext cx="281599" cy="361282"/>
          </a:xfrm>
          <a:prstGeom prst="arc">
            <a:avLst>
              <a:gd name="adj1" fmla="val 1370432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A6EFED0F-EFA0-0B42-C9E6-AB0AB8AFFFA2}"/>
              </a:ext>
            </a:extLst>
          </p:cNvPr>
          <p:cNvSpPr/>
          <p:nvPr/>
        </p:nvSpPr>
        <p:spPr>
          <a:xfrm rot="12760861">
            <a:off x="1466886" y="1314209"/>
            <a:ext cx="281599" cy="361282"/>
          </a:xfrm>
          <a:prstGeom prst="arc">
            <a:avLst>
              <a:gd name="adj1" fmla="val 13704327"/>
              <a:gd name="adj2" fmla="val 5751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58D64192-6215-2D96-3C82-1BE1C6E62370}"/>
              </a:ext>
            </a:extLst>
          </p:cNvPr>
          <p:cNvSpPr/>
          <p:nvPr/>
        </p:nvSpPr>
        <p:spPr>
          <a:xfrm rot="21146828">
            <a:off x="731023" y="2307655"/>
            <a:ext cx="281599" cy="311183"/>
          </a:xfrm>
          <a:prstGeom prst="arc">
            <a:avLst>
              <a:gd name="adj1" fmla="val 13704327"/>
              <a:gd name="adj2" fmla="val 5751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B5DE986-83E2-8C19-E09A-27458D5080C4}"/>
              </a:ext>
            </a:extLst>
          </p:cNvPr>
          <p:cNvSpPr txBox="1"/>
          <p:nvPr/>
        </p:nvSpPr>
        <p:spPr>
          <a:xfrm>
            <a:off x="760016" y="1225730"/>
            <a:ext cx="50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∠</a:t>
            </a:r>
            <a:r>
              <a:rPr lang="en-US" altLang="zh-CN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1200" b="0" i="1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60F12F4-5AA6-11C1-A9F1-A1AB154BF36B}"/>
              </a:ext>
            </a:extLst>
          </p:cNvPr>
          <p:cNvSpPr txBox="1"/>
          <p:nvPr/>
        </p:nvSpPr>
        <p:spPr>
          <a:xfrm>
            <a:off x="1077556" y="1507686"/>
            <a:ext cx="50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∠</a:t>
            </a:r>
            <a:r>
              <a:rPr lang="en-US" altLang="zh-CN" sz="1200" i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zh-CN" altLang="en-US" sz="1200" b="0" i="1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DE23B5-4330-B1AA-33C2-7960D75C9D52}"/>
              </a:ext>
            </a:extLst>
          </p:cNvPr>
          <p:cNvSpPr txBox="1"/>
          <p:nvPr/>
        </p:nvSpPr>
        <p:spPr>
          <a:xfrm>
            <a:off x="751895" y="2025591"/>
            <a:ext cx="508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∠</a:t>
            </a:r>
            <a:r>
              <a:rPr lang="en-US" altLang="zh-CN" sz="1200" b="0" i="1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200" b="0" i="1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4C6850-AA0E-C417-A4F8-B1EF6E3EEC60}"/>
                  </a:ext>
                </a:extLst>
              </p:cNvPr>
              <p:cNvSpPr txBox="1"/>
              <p:nvPr/>
            </p:nvSpPr>
            <p:spPr>
              <a:xfrm>
                <a:off x="4495800" y="2362200"/>
                <a:ext cx="449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4C6850-AA0E-C417-A4F8-B1EF6E3EE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362200"/>
                <a:ext cx="4498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96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18B996-9765-0618-CD68-C060FA9F5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14705"/>
            <a:ext cx="5731806" cy="64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E4A6F7-B77B-0D2F-1A50-09316485E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3" y="76200"/>
            <a:ext cx="955541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C13BB-A7B2-5410-1921-E48614FE9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6"/>
          <a:stretch/>
        </p:blipFill>
        <p:spPr>
          <a:xfrm>
            <a:off x="1318293" y="0"/>
            <a:ext cx="675890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C5404-677B-E299-ECB8-7988ABE6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5"/>
          <a:stretch/>
        </p:blipFill>
        <p:spPr>
          <a:xfrm>
            <a:off x="762000" y="-152400"/>
            <a:ext cx="4625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4548D87-7D19-2569-64F8-BAB0C45DE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3" y="0"/>
            <a:ext cx="9555414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DAE42A-C8C8-5042-69D0-C78CA684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3" y="0"/>
            <a:ext cx="9555414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C4A075-A016-EA3A-7A3D-9C655B440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8770"/>
            <a:ext cx="8694978" cy="62404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A6EBB31-C3CD-2054-BF21-E06334C75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8"/>
          <a:stretch/>
        </p:blipFill>
        <p:spPr>
          <a:xfrm>
            <a:off x="5257799" y="0"/>
            <a:ext cx="5615907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C5B092-3895-E09F-285B-F8E81F22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34"/>
          <a:stretch/>
        </p:blipFill>
        <p:spPr>
          <a:xfrm>
            <a:off x="8077199" y="0"/>
            <a:ext cx="282757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5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AutoShape 52"/>
          <p:cNvSpPr/>
          <p:nvPr/>
        </p:nvSpPr>
        <p:spPr>
          <a:xfrm>
            <a:off x="1313305" y="1224400"/>
            <a:ext cx="8986270" cy="4276903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618227" y="2593498"/>
            <a:ext cx="8376427" cy="26419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75" b="1">
                <a:solidFill>
                  <a:schemeClr val="l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144" y="5747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61" name="TextBox 61"/>
          <p:cNvSpPr txBox="1"/>
          <p:nvPr/>
        </p:nvSpPr>
        <p:spPr>
          <a:xfrm>
            <a:off x="522176" y="1077334"/>
            <a:ext cx="9572911" cy="340477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人脸识别（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Face Recognition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一种生物特征识别技术，它通过比较和分析人脸的物理特性来验证或识别个人身份。该技术基于人的面部特征信息进行模式匹配，可以应用于安全系统、社交媒体、移动设备解锁、支付验证、视频监控等多种场景。由于人脸图像通常包含大量冗余信息，直接进行识别往往效率低下且容易受噪声影响。因此，特征提取成为人脸识别中的一个关键步骤。</a:t>
            </a:r>
            <a:endParaRPr lang="en-US" sz="2800" b="1" dirty="0">
              <a:solidFill>
                <a:srgbClr val="404040">
                  <a:alpha val="10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TextBox 52"/>
          <p:cNvSpPr txBox="1"/>
          <p:nvPr/>
        </p:nvSpPr>
        <p:spPr>
          <a:xfrm>
            <a:off x="671082" y="2141002"/>
            <a:ext cx="8270863" cy="188709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endParaRPr lang="en-US" sz="8000" b="1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35F149-7D30-94B3-3485-BC2E16579A9B}"/>
              </a:ext>
            </a:extLst>
          </p:cNvPr>
          <p:cNvSpPr txBox="1"/>
          <p:nvPr/>
        </p:nvSpPr>
        <p:spPr>
          <a:xfrm>
            <a:off x="2048923" y="2081990"/>
            <a:ext cx="1861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1974EC9-579C-4973-44C3-B9392103C8C9}"/>
              </a:ext>
            </a:extLst>
          </p:cNvPr>
          <p:cNvSpPr txBox="1"/>
          <p:nvPr/>
        </p:nvSpPr>
        <p:spPr>
          <a:xfrm>
            <a:off x="1110996" y="3960768"/>
            <a:ext cx="815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机器人动力学建模与控制系统设计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  <a:gradFill>
            <a:gsLst>
              <a:gs pos="0">
                <a:srgbClr val="940A40">
                  <a:alpha val="12000"/>
                </a:srgbClr>
              </a:gs>
              <a:gs pos="60000">
                <a:srgbClr val="5B9BD5">
                  <a:alpha val="3000"/>
                  <a:lumMod val="45000"/>
                  <a:lumOff val="55000"/>
                </a:srgbClr>
              </a:gs>
              <a:gs pos="89000">
                <a:srgbClr val="5B9BD5">
                  <a:alpha val="26000"/>
                  <a:lumMod val="30000"/>
                  <a:lumOff val="70000"/>
                </a:srgbClr>
              </a:gs>
              <a:gs pos="100000">
                <a:srgbClr val="5B9BD5">
                  <a:alpha val="12000"/>
                  <a:lumMod val="45000"/>
                  <a:lumOff val="55000"/>
                </a:srgbClr>
              </a:gs>
            </a:gsLst>
            <a:lin ang="4200000"/>
          </a:gradFill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148893" y="1018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52190" y="412051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8015383" y="1898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0545795" y="1898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8386286" y="1935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8895016" y="2017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398508" y="2031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862185" y="1935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65" name="Connector 65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74370FE7-8807-5D5E-2AA4-19C6F5449395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39E470C-DF08-5062-211E-2CAC245AD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14" y="1568172"/>
            <a:ext cx="4837663" cy="4328819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1F27DCD6-C430-91EF-4A58-837F69F48D40}"/>
              </a:ext>
            </a:extLst>
          </p:cNvPr>
          <p:cNvSpPr txBox="1"/>
          <p:nvPr/>
        </p:nvSpPr>
        <p:spPr>
          <a:xfrm>
            <a:off x="552023" y="2415289"/>
            <a:ext cx="531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将模型简化为类一阶倒立摆，即杆长在建模过程中始终保持定值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为追求更优秀的转向性能，建立三维空间的倒立摆模型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83F08B-0695-D853-2E4E-BB7B4C07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793609-04F8-2C76-F27C-B3295A97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62" y="0"/>
            <a:ext cx="987638" cy="981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4619D0-8344-7E3E-ACFE-779EAC6A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0691"/>
            <a:ext cx="7236579" cy="548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60C046-398C-3AC3-3E4A-2628F36E8A4A}"/>
              </a:ext>
            </a:extLst>
          </p:cNvPr>
          <p:cNvSpPr txBox="1"/>
          <p:nvPr/>
        </p:nvSpPr>
        <p:spPr>
          <a:xfrm>
            <a:off x="533400" y="1315594"/>
            <a:ext cx="95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定义模型变量与模型参数，确定建模视图、变量正方向和单位（均使用国际单位）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AE51CFE5-71ED-57A9-A891-A674F41F9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76" y="2336401"/>
            <a:ext cx="5362626" cy="429275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5936FAC5-28D8-913B-12A1-4210A9CAA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87" y="2323501"/>
            <a:ext cx="5971509" cy="4357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109FDD-B82C-A905-2C3E-8DA7DED5DF6C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</p:spTree>
    <p:extLst>
      <p:ext uri="{BB962C8B-B14F-4D97-AF65-F5344CB8AC3E}">
        <p14:creationId xmlns:p14="http://schemas.microsoft.com/office/powerpoint/2010/main" val="26385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794B2B-D4BC-FF48-E35F-0EF96AC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D193CF-229E-2068-8953-7343CFF6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A8986-437A-D016-4E31-92DABE0B2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503EEB-E107-BF64-5F0A-11B3CCF94964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7EBC6A-F3B7-0CCE-7701-1D05E5DC5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523" y="1223877"/>
            <a:ext cx="6455914" cy="5410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B298AB-E5BE-3490-4409-6982ACCB3338}"/>
              </a:ext>
            </a:extLst>
          </p:cNvPr>
          <p:cNvSpPr txBox="1"/>
          <p:nvPr/>
        </p:nvSpPr>
        <p:spPr>
          <a:xfrm>
            <a:off x="78784" y="3513478"/>
            <a:ext cx="461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</a:t>
            </a:r>
            <a:r>
              <a:rPr lang="en-US" altLang="zh-CN" sz="2400" b="1" dirty="0"/>
              <a:t>MATLAB</a:t>
            </a:r>
            <a:r>
              <a:rPr lang="zh-CN" altLang="en-US" sz="2400" b="1" dirty="0"/>
              <a:t>中列些动力学方程，运用</a:t>
            </a:r>
            <a:r>
              <a:rPr lang="en-US" altLang="zh-CN" sz="2400" b="1" dirty="0"/>
              <a:t>Solve</a:t>
            </a:r>
            <a:r>
              <a:rPr lang="zh-CN" altLang="en-US" sz="2400" b="1" dirty="0"/>
              <a:t>函数对方程组进行化简</a:t>
            </a:r>
          </a:p>
        </p:txBody>
      </p:sp>
    </p:spTree>
    <p:extLst>
      <p:ext uri="{BB962C8B-B14F-4D97-AF65-F5344CB8AC3E}">
        <p14:creationId xmlns:p14="http://schemas.microsoft.com/office/powerpoint/2010/main" val="73810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715C-3DB9-5A75-14EC-220555D8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76754C-5CA1-8CFD-FF37-8F7AABD0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A2C730-37FF-36B5-C165-1AE11CBF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5D0BB1-9D7C-4BFD-0091-A4BDB95B8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4FA6-0946-3999-333D-37404058089F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FA6FCA-F8D3-B28F-98BF-489B42CA01B5}"/>
              </a:ext>
            </a:extLst>
          </p:cNvPr>
          <p:cNvSpPr txBox="1"/>
          <p:nvPr/>
        </p:nvSpPr>
        <p:spPr>
          <a:xfrm>
            <a:off x="306348" y="1600200"/>
            <a:ext cx="4615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最终化简得三个等式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对方程组进行线性化并代入平衡点，通过计算对应的雅可比矩阵可以求得该系统的状态空间方程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69F57B-E979-A9C5-57F5-761D7C231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374" y="1123412"/>
            <a:ext cx="6812089" cy="2295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31F669-0116-6BD3-220C-9DA9C1523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018138"/>
            <a:ext cx="2927713" cy="2240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92A93B-D9CF-791B-3DAD-40220A589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279" y="4018138"/>
            <a:ext cx="6662277" cy="22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CB9C-F47E-3BA0-5F26-10947F8B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183EB9-0151-D5F8-F94F-C3F5BA4F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033D3-07CA-F23C-09C3-BF8E5AE4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9E932-7227-E8E3-A676-080D69CF9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C62D1E-D5C1-2878-FD4D-DBF141BFB280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15A086-3436-FC90-6AB7-7104F2EC6283}"/>
              </a:ext>
            </a:extLst>
          </p:cNvPr>
          <p:cNvSpPr txBox="1"/>
          <p:nvPr/>
        </p:nvSpPr>
        <p:spPr>
          <a:xfrm>
            <a:off x="457200" y="1981200"/>
            <a:ext cx="461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计算得该系统的可控矩阵满秩，且所有状态变量均可直接测量或融合解算得到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406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989C"/>
      </a:accent1>
      <a:accent2>
        <a:srgbClr val="96989C"/>
      </a:accent2>
      <a:accent3>
        <a:srgbClr val="96989C"/>
      </a:accent3>
      <a:accent4>
        <a:srgbClr val="96989C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4888</TotalTime>
  <Words>402</Words>
  <Application>Microsoft Office PowerPoint</Application>
  <PresentationFormat>宽屏</PresentationFormat>
  <Paragraphs>82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Calibri</vt:lpstr>
      <vt:lpstr>微软雅黑</vt:lpstr>
      <vt:lpstr>等线</vt:lpstr>
      <vt:lpstr>微软雅黑</vt:lpstr>
      <vt:lpstr>Times New Roman</vt:lpstr>
      <vt:lpstr>Cambria Math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ROG</dc:creator>
  <cp:lastModifiedBy>Junwei Gao</cp:lastModifiedBy>
  <cp:revision>60</cp:revision>
  <dcterms:created xsi:type="dcterms:W3CDTF">2006-08-16T00:00:00Z</dcterms:created>
  <dcterms:modified xsi:type="dcterms:W3CDTF">2024-12-11T12:45:13Z</dcterms:modified>
</cp:coreProperties>
</file>